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i0j8/IU2PnSZHqabkuMK1b1bkM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A59D76-DA30-4F88-99D3-B6FF78982098}">
  <a:tblStyle styleId="{9CA59D76-DA30-4F88-99D3-B6FF7898209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363281-183C-4B3D-8E7A-4B71ADDFE10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2396463-8920-47B7-8ADF-0BA5E9568D8B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/15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srt.org/psr-press/journals/easl-vol-3-issue-2-2020/new-perspectives-on-internet-electricity-use-in-2030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srt.org/psr-press/journals/easl-vol-3-issue-2-2020/new-perspectives-on-internet-electricity-use-in-2030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srt.org/psr-press/journals/easl-vol-3-issue-2-2020/new-perspectives-on-internet-electricity-use-in-2030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5fa1803b4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c5fa1803b4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5fa1803b4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c5fa1803b4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c5fa1803b4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57d8b659d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●"/>
            </a:pPr>
            <a:r>
              <a:rPr lang="ko-KR" sz="1350">
                <a:highlight>
                  <a:srgbClr val="FCFBF5"/>
                </a:highlight>
                <a:latin typeface="Courier New"/>
                <a:ea typeface="Courier New"/>
                <a:cs typeface="Courier New"/>
                <a:sym typeface="Courier New"/>
              </a:rPr>
              <a:t>경계가 너무 빡빡하면 에너지 사용을 현실적으로 표현할 수 없습니다.</a:t>
            </a:r>
            <a:endParaRPr sz="1350">
              <a:highlight>
                <a:srgbClr val="FCFB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●"/>
            </a:pPr>
            <a:r>
              <a:rPr lang="ko-KR" sz="1350">
                <a:highlight>
                  <a:srgbClr val="FCFBF5"/>
                </a:highlight>
                <a:latin typeface="Courier New"/>
                <a:ea typeface="Courier New"/>
                <a:cs typeface="Courier New"/>
                <a:sym typeface="Courier New"/>
              </a:rPr>
              <a:t>반대로, 광범위한 시스템 경계는 방정식에 점점 더 복잡한 변수를 추가하며, 특히 근거리 통신망(LAN) 및 최종 사용자 장치와 같은 폐쇄형 네트워크 요소가 혼합되어 있는 경우 더욱 그렇습니다</a:t>
            </a:r>
            <a:endParaRPr/>
          </a:p>
        </p:txBody>
      </p:sp>
      <p:sp>
        <p:nvSpPr>
          <p:cNvPr id="186" name="Google Shape;186;g2c57d8b659d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5fa1803b4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c5fa1803b4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c5fa1803b4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57d8b659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ko-KR" sz="1500" u="sng">
                <a:solidFill>
                  <a:srgbClr val="004999"/>
                </a:solidFill>
                <a:highlight>
                  <a:srgbClr val="FCFBF5"/>
                </a:highlight>
                <a:latin typeface="Courier New"/>
                <a:ea typeface="Courier New"/>
                <a:cs typeface="Courier New"/>
                <a:sym typeface="Courier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2030년 인터넷 전력 사용에 대한 새로운 관점</a:t>
            </a:r>
            <a:endParaRPr/>
          </a:p>
        </p:txBody>
      </p:sp>
      <p:sp>
        <p:nvSpPr>
          <p:cNvPr id="205" name="Google Shape;205;g2c57d8b659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5ee50369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2c5ee50369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5fa1803b4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c5fa1803b4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c5fa1803b4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5ee50369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c5ee50369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5ee50369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c5ee50369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5ee50369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c5ee50369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5ee50369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c5ee50369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61c7561a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c61c7561a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c61c7561ab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61c7561ab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c61c7561ab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c61c7561ab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61c7561ab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c61c7561ab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c61c7561ab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61c7561a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c61c7561a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c61c7561ab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61c7561a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c61c7561a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c61c7561ab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61c7561ab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c61c7561ab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c61c7561ab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61c7561ab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c61c7561ab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c61c7561ab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57d8b659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c57d8b659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57d8b659d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06" name="Google Shape;106;g2c57d8b659d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c79efc9e8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ko-KR" sz="1500" u="sng">
                <a:solidFill>
                  <a:srgbClr val="004999"/>
                </a:solidFill>
                <a:highlight>
                  <a:srgbClr val="FCFBF5"/>
                </a:highlight>
                <a:latin typeface="Courier New"/>
                <a:ea typeface="Courier New"/>
                <a:cs typeface="Courier New"/>
                <a:sym typeface="Courier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2030년 인터넷 전력 사용에 대한 새로운 관점</a:t>
            </a:r>
            <a:endParaRPr b="1"/>
          </a:p>
        </p:txBody>
      </p:sp>
      <p:sp>
        <p:nvSpPr>
          <p:cNvPr id="340" name="Google Shape;340;g26c79efc9e8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c79efc9e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ko-KR" sz="1500" u="sng">
                <a:solidFill>
                  <a:srgbClr val="004999"/>
                </a:solidFill>
                <a:highlight>
                  <a:srgbClr val="FCFBF5"/>
                </a:highlight>
                <a:latin typeface="Courier New"/>
                <a:ea typeface="Courier New"/>
                <a:cs typeface="Courier New"/>
                <a:sym typeface="Courier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2030년 인터넷 전력 사용에 대한 새로운 관점</a:t>
            </a:r>
            <a:endParaRPr b="1"/>
          </a:p>
        </p:txBody>
      </p:sp>
      <p:sp>
        <p:nvSpPr>
          <p:cNvPr id="346" name="Google Shape;346;g26c79efc9e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57d8b659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2c57d8b659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c79efc9e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6c79efc9e8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57d8b659d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기존 탄소중립 여러분야가 있지만 디지털은 없다 설명</a:t>
            </a:r>
            <a:endParaRPr/>
          </a:p>
        </p:txBody>
      </p:sp>
      <p:sp>
        <p:nvSpPr>
          <p:cNvPr id="115" name="Google Shape;115;g2c57d8b659d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61c7561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기존 탄소중립 여러분야가 있지만 디지털은 없다 설명</a:t>
            </a:r>
            <a:endParaRPr/>
          </a:p>
        </p:txBody>
      </p:sp>
      <p:sp>
        <p:nvSpPr>
          <p:cNvPr id="129" name="Google Shape;129;g2c61c7561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fa1803b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c5fa1803b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c5fa1803b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fa1803b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c5fa1803b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c5fa1803b4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5fa1803b4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5fa1803b4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5fa1803b4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c5fa1803b4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사용자 지정 레이아웃">
  <p:cSld name="14_사용자 지정 레이아웃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>
            <p:ph idx="2" type="pic"/>
          </p:nvPr>
        </p:nvSpPr>
        <p:spPr>
          <a:xfrm>
            <a:off x="1200448" y="0"/>
            <a:ext cx="6816080" cy="6858000"/>
          </a:xfrm>
          <a:prstGeom prst="chevron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8"/>
          <p:cNvCxnSpPr/>
          <p:nvPr/>
        </p:nvCxnSpPr>
        <p:spPr>
          <a:xfrm>
            <a:off x="0" y="0"/>
            <a:ext cx="164131" cy="155416"/>
          </a:xfrm>
          <a:prstGeom prst="straightConnector1">
            <a:avLst/>
          </a:prstGeom>
          <a:noFill/>
          <a:ln cap="flat" cmpd="sng" w="19050">
            <a:solidFill>
              <a:srgbClr val="182B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8"/>
          <p:cNvSpPr/>
          <p:nvPr/>
        </p:nvSpPr>
        <p:spPr>
          <a:xfrm>
            <a:off x="182616" y="578884"/>
            <a:ext cx="1186373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206263" y="685252"/>
            <a:ext cx="11659915" cy="132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1" sz="1800"/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텍스트이(가) 표시된 사진&#10;&#10;자동 생성된 설명"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7599" y="57958"/>
            <a:ext cx="1518755" cy="536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 txBox="1"/>
          <p:nvPr>
            <p:ph type="title"/>
          </p:nvPr>
        </p:nvSpPr>
        <p:spPr>
          <a:xfrm>
            <a:off x="206263" y="103538"/>
            <a:ext cx="10321336" cy="470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14">
          <p15:clr>
            <a:srgbClr val="FBAE40"/>
          </p15:clr>
        </p15:guide>
        <p15:guide id="2" pos="121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6c79efc9e8_1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6c79efc9e8_1_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g26c79efc9e8_1_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6c79efc9e8_1_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26c79efc9e8_1_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/>
        </p:nvSpPr>
        <p:spPr>
          <a:xfrm>
            <a:off x="11262102" y="6484641"/>
            <a:ext cx="869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/29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43.png"/><Relationship Id="rId6" Type="http://schemas.openxmlformats.org/officeDocument/2006/relationships/image" Target="../media/image17.png"/><Relationship Id="rId7" Type="http://schemas.openxmlformats.org/officeDocument/2006/relationships/image" Target="../media/image4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1039" y="59117"/>
            <a:ext cx="2043012" cy="721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>
            <a:off x="406472" y="3797103"/>
            <a:ext cx="11379057" cy="0"/>
          </a:xfrm>
          <a:prstGeom prst="straightConnector1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92" name="Google Shape;92;p1"/>
          <p:cNvSpPr txBox="1"/>
          <p:nvPr/>
        </p:nvSpPr>
        <p:spPr>
          <a:xfrm>
            <a:off x="1415896" y="3068336"/>
            <a:ext cx="936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Carbon-Free </a:t>
            </a:r>
            <a:r>
              <a:rPr b="1" i="0" lang="ko-KR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탄소 줄이기 프로젝트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456725" y="2627000"/>
            <a:ext cx="32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[실증적AI프로젝트]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870034" y="3797100"/>
            <a:ext cx="3615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5fa1803b4_2_6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2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목표</a:t>
            </a:r>
            <a:endParaRPr b="0"/>
          </a:p>
        </p:txBody>
      </p:sp>
      <p:sp>
        <p:nvSpPr>
          <p:cNvPr id="172" name="Google Shape;172;g2c5fa1803b4_2_60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트래픽에 따른 기간별 탄소 발생 예측 그래프 보여주기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c5fa1803b4_2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600" y="1091976"/>
            <a:ext cx="9034804" cy="5567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5fa1803b4_2_60"/>
          <p:cNvSpPr/>
          <p:nvPr/>
        </p:nvSpPr>
        <p:spPr>
          <a:xfrm>
            <a:off x="4966700" y="1290675"/>
            <a:ext cx="2429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트래픽에 따른 탄소예측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c5fa1803b4_2_60"/>
          <p:cNvSpPr/>
          <p:nvPr/>
        </p:nvSpPr>
        <p:spPr>
          <a:xfrm>
            <a:off x="2587050" y="1712075"/>
            <a:ext cx="1925100" cy="42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5fa1803b4_2_24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웹페이지 탄소발생량을 줄이는 것!</a:t>
            </a:r>
            <a:endParaRPr/>
          </a:p>
        </p:txBody>
      </p:sp>
      <p:pic>
        <p:nvPicPr>
          <p:cNvPr id="182" name="Google Shape;182;g2c5fa1803b4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63" y="1231727"/>
            <a:ext cx="9401276" cy="5498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c5fa1803b4_2_24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2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목표</a:t>
            </a: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57d8b659d_0_8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189" name="Google Shape;189;g2c57d8b659d_0_86"/>
          <p:cNvSpPr txBox="1"/>
          <p:nvPr/>
        </p:nvSpPr>
        <p:spPr>
          <a:xfrm>
            <a:off x="65444" y="616201"/>
            <a:ext cx="12002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디지털분야 탄소측정의 어려움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부정확한 네트워크 시스템 경계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인해 정확한 디지털 배출 평가를 정의하기가 어렵다.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2c57d8b659d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00" y="2348175"/>
            <a:ext cx="5957521" cy="33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c57d8b659d_0_86"/>
          <p:cNvSpPr/>
          <p:nvPr/>
        </p:nvSpPr>
        <p:spPr>
          <a:xfrm>
            <a:off x="6477150" y="2710125"/>
            <a:ext cx="2047800" cy="265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boundaries are too tight, you won’t get a realistic representation of energy use.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c57d8b659d_0_86"/>
          <p:cNvSpPr/>
          <p:nvPr/>
        </p:nvSpPr>
        <p:spPr>
          <a:xfrm>
            <a:off x="9522775" y="2710125"/>
            <a:ext cx="2047800" cy="265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Conversely, broad system boundaries add increasingly complex variables to the equation, especially when closed network elements, like Local Area Networks (LANs) and end-user devices are thrown into the mix.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c57d8b659d_0_86"/>
          <p:cNvSpPr/>
          <p:nvPr/>
        </p:nvSpPr>
        <p:spPr>
          <a:xfrm>
            <a:off x="8589313" y="3698325"/>
            <a:ext cx="869100" cy="678600"/>
          </a:xfrm>
          <a:prstGeom prst="leftRightArrow">
            <a:avLst>
              <a:gd fmla="val 3332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5fa1803b4_1_10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측정할 네트워크 시스템의 범위 정립 필요</a:t>
            </a:r>
            <a:endParaRPr/>
          </a:p>
        </p:txBody>
      </p:sp>
      <p:pic>
        <p:nvPicPr>
          <p:cNvPr id="200" name="Google Shape;200;g2c5fa1803b4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750" y="1206952"/>
            <a:ext cx="4168940" cy="549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c5fa1803b4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5740" y="1206952"/>
            <a:ext cx="4143508" cy="549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c5fa1803b4_1_1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내용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57d8b659d_0_99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c57d8b659d_0_99"/>
          <p:cNvSpPr/>
          <p:nvPr/>
        </p:nvSpPr>
        <p:spPr>
          <a:xfrm>
            <a:off x="206275" y="1470750"/>
            <a:ext cx="3808200" cy="2026800"/>
          </a:xfrm>
          <a:prstGeom prst="wedgeEllipseCallout">
            <a:avLst>
              <a:gd fmla="val -46328" name="adj1"/>
              <a:gd fmla="val 6811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Consumer device use: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최종 사용자가 제품 또는 서비스와 상호 작용함. </a:t>
            </a:r>
            <a:r>
              <a:rPr b="1" i="0" lang="ko-KR" sz="15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Courier New"/>
                <a:ea typeface="Courier New"/>
                <a:cs typeface="Courier New"/>
                <a:sym typeface="Courier New"/>
              </a:rPr>
              <a:t>시스템의 약 52%</a:t>
            </a: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를 차지함. 재방문자는 2% 차지함.</a:t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g2c57d8b659d_0_99"/>
          <p:cNvSpPr/>
          <p:nvPr/>
        </p:nvSpPr>
        <p:spPr>
          <a:xfrm flipH="1">
            <a:off x="8934075" y="1944488"/>
            <a:ext cx="2823600" cy="1512000"/>
          </a:xfrm>
          <a:prstGeom prst="wedgeEllipseCallout">
            <a:avLst>
              <a:gd fmla="val -66054" name="adj1"/>
              <a:gd fmla="val -4207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Network use: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네트워크를 통해 전송되는데이터. </a:t>
            </a:r>
            <a:r>
              <a:rPr b="1" i="0" lang="ko-KR" sz="15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Courier New"/>
                <a:ea typeface="Courier New"/>
                <a:cs typeface="Courier New"/>
                <a:sym typeface="Courier New"/>
              </a:rPr>
              <a:t>시스템의 약 14%</a:t>
            </a: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를 차지함.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g2c57d8b659d_0_99"/>
          <p:cNvSpPr/>
          <p:nvPr/>
        </p:nvSpPr>
        <p:spPr>
          <a:xfrm flipH="1">
            <a:off x="8934075" y="3667125"/>
            <a:ext cx="3215100" cy="1776000"/>
          </a:xfrm>
          <a:prstGeom prst="wedgeEllipseCallout">
            <a:avLst>
              <a:gd fmla="val -50962" name="adj1"/>
              <a:gd fmla="val 565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center use: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데이터를 보관하고 제공하는 데 필요한 에너지. </a:t>
            </a:r>
            <a:r>
              <a:rPr b="1" i="0" lang="ko-KR" sz="15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Courier New"/>
                <a:ea typeface="Courier New"/>
                <a:cs typeface="Courier New"/>
                <a:sym typeface="Courier New"/>
              </a:rPr>
              <a:t>시스템의 약 15%</a:t>
            </a: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를 차지함.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g2c57d8b659d_0_99"/>
          <p:cNvSpPr/>
          <p:nvPr/>
        </p:nvSpPr>
        <p:spPr>
          <a:xfrm flipH="1">
            <a:off x="65450" y="4036200"/>
            <a:ext cx="3808200" cy="1887900"/>
          </a:xfrm>
          <a:prstGeom prst="wedgeEllipseCallout">
            <a:avLst>
              <a:gd fmla="val 41857" name="adj1"/>
              <a:gd fmla="val 779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Hardware production: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내장형 칩 생성, 데이터 센터 사용, 네트워크 사용 및 소비자 통신 장치 사용에 사용되는 구체화된 에너지. </a:t>
            </a:r>
            <a:r>
              <a:rPr b="1" i="0" lang="ko-KR" sz="15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Courier New"/>
                <a:ea typeface="Courier New"/>
                <a:cs typeface="Courier New"/>
                <a:sym typeface="Courier New"/>
              </a:rPr>
              <a:t>시스템의 약 19%</a:t>
            </a:r>
            <a:r>
              <a:rPr b="0" i="0" lang="ko-K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를 차지함.</a:t>
            </a:r>
            <a:endParaRPr b="1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g2c57d8b659d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9300" y="1944500"/>
            <a:ext cx="4729951" cy="38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c57d8b659d_0_99"/>
          <p:cNvSpPr txBox="1"/>
          <p:nvPr/>
        </p:nvSpPr>
        <p:spPr>
          <a:xfrm>
            <a:off x="65444" y="616201"/>
            <a:ext cx="1200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segments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c57d8b659d_0_99"/>
          <p:cNvSpPr txBox="1"/>
          <p:nvPr/>
        </p:nvSpPr>
        <p:spPr>
          <a:xfrm>
            <a:off x="3478575" y="6171875"/>
            <a:ext cx="61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디지털분야 탄소측정 공식 정립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57d8b659d_0_99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내용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206263" y="103538"/>
            <a:ext cx="10321336" cy="470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21" name="Google Shape;221;p11"/>
          <p:cNvSpPr txBox="1"/>
          <p:nvPr/>
        </p:nvSpPr>
        <p:spPr>
          <a:xfrm>
            <a:off x="65444" y="616201"/>
            <a:ext cx="12002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1: 데이터 수집 및 생성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2: 가이던스 기준에 맞게 탄소등급 측정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3: 웹페이지 검색하면 탄소가 얼마나 발생하는지 측정하여 알려주는 백엔드 구현(firebase DB사용)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4: 탄소를 줄이기 위해 웹페이지에서 무엇을 수정해야하는지 분석 후 같이 띄워주기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5: 탄소 하루, 일주일, 한달, 일년별로 얼마나 나올지 예측해서 알려주는 딥러닝 모델 구현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(단순히 하루에 일수 곱하기만 해주는 것이 아닌 영향을 줄 만한 요소도 함께 고려하여 예측 ex. 계절 등)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5ee50369b_0_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27" name="Google Shape;227;g2c5ee50369b_0_0"/>
          <p:cNvSpPr txBox="1"/>
          <p:nvPr/>
        </p:nvSpPr>
        <p:spPr>
          <a:xfrm>
            <a:off x="65444" y="616201"/>
            <a:ext cx="1200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1: 데이터 수집 및 생성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c5ee50369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00" y="1449162"/>
            <a:ext cx="5038725" cy="25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5ee50369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8750" y="1449150"/>
            <a:ext cx="5038725" cy="239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c5ee50369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625" y="4207701"/>
            <a:ext cx="4867210" cy="24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5ee50369b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3225" y="3992976"/>
            <a:ext cx="6071532" cy="271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5fa1803b4_1_41"/>
          <p:cNvSpPr txBox="1"/>
          <p:nvPr>
            <p:ph idx="1" type="body"/>
          </p:nvPr>
        </p:nvSpPr>
        <p:spPr>
          <a:xfrm>
            <a:off x="5056445" y="3494538"/>
            <a:ext cx="659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JS, image, 로딩 속도, PWA(Progressive Web Apps), 접근성, SEO, page weight 등</a:t>
            </a:r>
            <a:endParaRPr/>
          </a:p>
        </p:txBody>
      </p:sp>
      <p:pic>
        <p:nvPicPr>
          <p:cNvPr id="238" name="Google Shape;238;g2c5fa1803b4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50" y="1054550"/>
            <a:ext cx="4186949" cy="566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c5fa1803b4_1_41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5ee50369b_0_1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45" name="Google Shape;245;g2c5ee50369b_0_10"/>
          <p:cNvSpPr txBox="1"/>
          <p:nvPr/>
        </p:nvSpPr>
        <p:spPr>
          <a:xfrm>
            <a:off x="65444" y="616201"/>
            <a:ext cx="1200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2: 가이던스 기준에 맞게 탄소등급 측정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c5ee50369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69201"/>
            <a:ext cx="7056486" cy="473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5ee50369b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873" y="3110614"/>
            <a:ext cx="4678314" cy="245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5ee50369b_0_5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53" name="Google Shape;253;g2c5ee50369b_0_5"/>
          <p:cNvSpPr txBox="1"/>
          <p:nvPr/>
        </p:nvSpPr>
        <p:spPr>
          <a:xfrm>
            <a:off x="65444" y="616201"/>
            <a:ext cx="1200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3: 웹페이지 검색하면 탄소가 얼마나 발생하는지 측정하여 알려주는 백엔드 구현(firebase DB사용)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c5ee50369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75" y="2614325"/>
            <a:ext cx="5128273" cy="34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5ee50369b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9448" y="2809226"/>
            <a:ext cx="5970300" cy="305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965" y="59117"/>
            <a:ext cx="1628086" cy="5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063019" y="1055420"/>
            <a:ext cx="2577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i="0" lang="ko-K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개발의 필요성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i="0" lang="ko-K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개발 목표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i="0" lang="ko-K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i="0" lang="ko-K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최종 결과물</a:t>
            </a:r>
            <a:endParaRPr b="1" i="0" sz="2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061872" y="0"/>
            <a:ext cx="40341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small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ko-KR" sz="6000" u="none" cap="small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ontents</a:t>
            </a:r>
            <a:endParaRPr b="1" i="0" sz="6000" u="none" cap="small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425936" y="5760090"/>
            <a:ext cx="11766064" cy="740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0" y="5760090"/>
            <a:ext cx="221551" cy="740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5ee50369b_0_15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61" name="Google Shape;261;g2c5ee50369b_0_15"/>
          <p:cNvSpPr txBox="1"/>
          <p:nvPr/>
        </p:nvSpPr>
        <p:spPr>
          <a:xfrm>
            <a:off x="65444" y="616201"/>
            <a:ext cx="12002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4: 탄소를 줄이기 위해 웹페이지에서 무엇을 수정해야하는지 같이 띄워주기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예시 : SEO 검색최적화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c5ee50369b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250" y="1858738"/>
            <a:ext cx="5622052" cy="53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5ee50369b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50" y="1902750"/>
            <a:ext cx="5622050" cy="41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5ee50369b_0_2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269" name="Google Shape;269;g2c5ee50369b_0_20"/>
          <p:cNvSpPr txBox="1"/>
          <p:nvPr/>
        </p:nvSpPr>
        <p:spPr>
          <a:xfrm>
            <a:off x="65444" y="616201"/>
            <a:ext cx="1200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세부연구내용 (구체적으로 어떤 연구를 수행할 것인지 단계별로 설명)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5: 탄소 하루, 일주일, 한달, 일년별로 얼마나 나올지 예측해서 알려주는 딥러닝 모델 구현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(단순히 하루에 일수 곱하기만 해주는 것이 아닌 영향을 줄 만한 요소도 함께 고려하여 예측 ex. 계절 등)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c5ee50369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100" y="2343700"/>
            <a:ext cx="7729624" cy="36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c5ee50369b_0_20"/>
          <p:cNvSpPr/>
          <p:nvPr/>
        </p:nvSpPr>
        <p:spPr>
          <a:xfrm>
            <a:off x="4876751" y="2473490"/>
            <a:ext cx="2078100" cy="2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트래픽에 따른 탄소예측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c5ee50369b_0_20"/>
          <p:cNvSpPr/>
          <p:nvPr/>
        </p:nvSpPr>
        <p:spPr>
          <a:xfrm>
            <a:off x="2840868" y="2748749"/>
            <a:ext cx="1647000" cy="27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61c7561ab_0_31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AI 에서의 탄소중립</a:t>
            </a:r>
            <a:endParaRPr/>
          </a:p>
        </p:txBody>
      </p:sp>
      <p:sp>
        <p:nvSpPr>
          <p:cNvPr id="279" name="Google Shape;279;g2c61c7561ab_0_31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2학기 계획</a:t>
            </a:r>
            <a:endParaRPr/>
          </a:p>
        </p:txBody>
      </p:sp>
      <p:pic>
        <p:nvPicPr>
          <p:cNvPr id="280" name="Google Shape;280;g2c61c7561ab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25" y="3047658"/>
            <a:ext cx="3097075" cy="21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61c7561ab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5725" y="2393358"/>
            <a:ext cx="7777025" cy="343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61c7561ab_0_39"/>
          <p:cNvSpPr txBox="1"/>
          <p:nvPr>
            <p:ph idx="1" type="body"/>
          </p:nvPr>
        </p:nvSpPr>
        <p:spPr>
          <a:xfrm>
            <a:off x="206263" y="685252"/>
            <a:ext cx="1165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 sz="2000"/>
              <a:t>Single/Multi GPU 상에서의 AI학습시 GPU 메타데이터 수집 (저번학기에 이준원이 구현완료)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ko-KR" sz="2000"/>
              <a:t>GPU 성능-전력 균형 최적화 모델 제작  </a:t>
            </a:r>
            <a:endParaRPr b="0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ko-KR" sz="2000"/>
              <a:t>ray 병렬처리 프로세스 (데이터수집기반 선택적 병렬)</a:t>
            </a:r>
            <a:endParaRPr b="0" sz="2000"/>
          </a:p>
        </p:txBody>
      </p:sp>
      <p:sp>
        <p:nvSpPr>
          <p:cNvPr id="288" name="Google Shape;288;g2c61c7561ab_0_39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2학기 계획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61c7561ab_0_56"/>
          <p:cNvSpPr txBox="1"/>
          <p:nvPr>
            <p:ph idx="1" type="body"/>
          </p:nvPr>
        </p:nvSpPr>
        <p:spPr>
          <a:xfrm>
            <a:off x="206263" y="685252"/>
            <a:ext cx="1165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ko-KR" sz="2000"/>
              <a:t>저번학기의 수민,지선,예령 팀의 프로젝트와의 차이점?</a:t>
            </a:r>
            <a:endParaRPr b="0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2000"/>
          </a:p>
        </p:txBody>
      </p:sp>
      <p:sp>
        <p:nvSpPr>
          <p:cNvPr id="295" name="Google Shape;295;g2c61c7561ab_0_5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2학기 계획</a:t>
            </a:r>
            <a:endParaRPr/>
          </a:p>
        </p:txBody>
      </p:sp>
      <p:pic>
        <p:nvPicPr>
          <p:cNvPr id="296" name="Google Shape;296;g2c61c7561ab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50" y="1352152"/>
            <a:ext cx="10589440" cy="511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61c7561ab_0_70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3" name="Google Shape;303;g2c61c7561ab_0_7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04" name="Google Shape;304;g2c61c7561ab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25" y="1165552"/>
            <a:ext cx="11227551" cy="54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61c7561ab_0_77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1" name="Google Shape;311;g2c61c7561ab_0_77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12" name="Google Shape;312;g2c61c7561ab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6950"/>
            <a:ext cx="9970865" cy="2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c61c7561ab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562001"/>
            <a:ext cx="7448625" cy="30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61c7561ab_0_85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0" name="Google Shape;320;g2c61c7561ab_0_85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21" name="Google Shape;321;g2c61c7561ab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6950"/>
            <a:ext cx="8794700" cy="35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c61c7561ab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600" y="4579002"/>
            <a:ext cx="4757850" cy="11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c61c7561ab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1600" y="5685600"/>
            <a:ext cx="9053475" cy="8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61c7561ab_0_94"/>
          <p:cNvSpPr txBox="1"/>
          <p:nvPr>
            <p:ph idx="1" type="body"/>
          </p:nvPr>
        </p:nvSpPr>
        <p:spPr>
          <a:xfrm>
            <a:off x="206263" y="685252"/>
            <a:ext cx="1165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 sz="2000"/>
              <a:t>Single/Multi GPU 상에서의 AI학습시 GPU 메타데이터 수집 (저번학기에 이준원이 구현완료)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ko-KR" sz="2000"/>
              <a:t>GPU 성능-전력 균형 최적화 모델 제작 </a:t>
            </a:r>
            <a:endParaRPr b="0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ko-KR" sz="2000"/>
              <a:t>ray 병렬처리 프로세스 (데이터수집기반 선택적 병렬)</a:t>
            </a:r>
            <a:endParaRPr b="0" sz="2000"/>
          </a:p>
        </p:txBody>
      </p:sp>
      <p:sp>
        <p:nvSpPr>
          <p:cNvPr id="330" name="Google Shape;330;g2c61c7561ab_0_94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2학기 계획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57d8b659d_0_2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03. </a:t>
            </a:r>
            <a:r>
              <a:rPr lang="ko-KR"/>
              <a:t>개발 내용</a:t>
            </a:r>
            <a:endParaRPr b="0"/>
          </a:p>
        </p:txBody>
      </p:sp>
      <p:sp>
        <p:nvSpPr>
          <p:cNvPr id="336" name="Google Shape;336;g2c57d8b659d_0_2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추진일정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g2c57d8b659d_0_2"/>
          <p:cNvGraphicFramePr/>
          <p:nvPr/>
        </p:nvGraphicFramePr>
        <p:xfrm>
          <a:off x="338138" y="11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{26363281-183C-4B3D-8E7A-4B71ADDFE10D}</a:tableStyleId>
              </a:tblPr>
              <a:tblGrid>
                <a:gridCol w="2009775"/>
                <a:gridCol w="1181100"/>
                <a:gridCol w="1181100"/>
                <a:gridCol w="1181100"/>
                <a:gridCol w="1181100"/>
                <a:gridCol w="1181100"/>
                <a:gridCol w="1200150"/>
                <a:gridCol w="1200150"/>
                <a:gridCol w="1200150"/>
              </a:tblGrid>
              <a:tr h="352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</a:rPr>
                        <a:t>수행내용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C8E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FFFFFF"/>
                          </a:solidFill>
                        </a:rPr>
                        <a:t>1학기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C8E2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FFFFFF"/>
                          </a:solidFill>
                        </a:rPr>
                        <a:t>2학기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C8E2"/>
                    </a:solidFill>
                  </a:tcPr>
                </a:tc>
                <a:tc hMerge="1"/>
                <a:tc hMerge="1"/>
                <a:tc hMerge="1"/>
              </a:tr>
              <a:tr h="352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3월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4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5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6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9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10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11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12</a:t>
                      </a: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대시보드/UI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다크모드 고려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25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데이터 수집 및 생성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25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firebase 백엔드 구현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39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웹페이지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탄소 배출량 계산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17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탄소등급나누기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37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탄소배출예측알고리즘 모델만들기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Cpu/gpu전력계산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메세지 구현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웹페이지+예측ai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비용가중치 조절가능 기능추가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신재생/지역전력계산 고려한 탄소예측ai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A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병렬처리gpu최적화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57d8b659d_0_5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개발의 필요성</a:t>
            </a:r>
            <a:endParaRPr b="0"/>
          </a:p>
        </p:txBody>
      </p:sp>
      <p:sp>
        <p:nvSpPr>
          <p:cNvPr id="109" name="Google Shape;109;g2c57d8b659d_0_50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탄소의 위험성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c57d8b659d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150" y="3187200"/>
            <a:ext cx="7103024" cy="35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57d8b659d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3650" y="1089850"/>
            <a:ext cx="2962151" cy="53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c57d8b659d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0500" y="777875"/>
            <a:ext cx="4407677" cy="23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c79efc9e8_1_9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ko-KR">
                <a:solidFill>
                  <a:schemeClr val="accent2"/>
                </a:solidFill>
              </a:rPr>
              <a:t>04. </a:t>
            </a:r>
            <a:r>
              <a:rPr lang="ko-KR"/>
              <a:t>최종 결과물</a:t>
            </a:r>
            <a:endParaRPr b="0"/>
          </a:p>
        </p:txBody>
      </p:sp>
      <p:sp>
        <p:nvSpPr>
          <p:cNvPr id="343" name="Google Shape;343;g26c79efc9e8_1_90"/>
          <p:cNvSpPr txBox="1"/>
          <p:nvPr/>
        </p:nvSpPr>
        <p:spPr>
          <a:xfrm>
            <a:off x="310900" y="1194300"/>
            <a:ext cx="108333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Results: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실천할 수 있는 메시지를 표시하는 기능을 구현한다.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 발생량을 모니터링하고 비용 가중치를 조절할 수 있는 웹페이지를 구현한다.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정확한 탄소 예측 AI 모델을 구현하고 테스트한다.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웹페이지의 탄소 등급을 측정하고 도입할 AI를 개발한다.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전력-성능 최적화 AI를 개발하여 웹페이지의 성능을 향상시킨다.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c79efc9e8_1_9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ko-KR">
                <a:solidFill>
                  <a:schemeClr val="accent2"/>
                </a:solidFill>
              </a:rPr>
              <a:t>04. </a:t>
            </a:r>
            <a:r>
              <a:rPr lang="ko-KR"/>
              <a:t>최종 결과물</a:t>
            </a:r>
            <a:endParaRPr b="0"/>
          </a:p>
        </p:txBody>
      </p:sp>
      <p:sp>
        <p:nvSpPr>
          <p:cNvPr id="349" name="Google Shape;349;g26c79efc9e8_1_96"/>
          <p:cNvSpPr txBox="1"/>
          <p:nvPr/>
        </p:nvSpPr>
        <p:spPr>
          <a:xfrm>
            <a:off x="349675" y="1195775"/>
            <a:ext cx="108333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KPI (Key Performance Indicators)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웹페이지(웹, 앱) 구현: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웹페이지 개발 완료일 및 런칭 일정(버전별 추가될 기능 로드맵 필요)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테스트 및 피드백 반영 속도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웹페이지의 가용성 및 안정성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 예측 AI 구현: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모델의 학습 및 테스트 소요 시간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정확도 및 성능 평가 (정확도, RMSE 등)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환경에서의 모델 예측 성과 평가 (실제 발생량과의 일치율 등)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 등급제 측정 AI: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정확한 웹페이지 로딩시간 측정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가진 데이터 기반 적절한 탄소등급 책정여부 평가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전력-성능 최적화 AI 및 병렬 처리 구현: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및 병렬 처리의 구현 및 성능 향상도 (처리 속도, 전력대비 성능 등)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웹페이지에서 파라미터 조절가능 여부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57d8b659d_0_31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04. </a:t>
            </a:r>
            <a:r>
              <a:rPr lang="ko-KR"/>
              <a:t>최종 결과물</a:t>
            </a:r>
            <a:endParaRPr b="0"/>
          </a:p>
        </p:txBody>
      </p:sp>
      <p:sp>
        <p:nvSpPr>
          <p:cNvPr id="355" name="Google Shape;355;g2c57d8b659d_0_31"/>
          <p:cNvSpPr txBox="1"/>
          <p:nvPr/>
        </p:nvSpPr>
        <p:spPr>
          <a:xfrm>
            <a:off x="65444" y="616201"/>
            <a:ext cx="12002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목표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상반기 (~6월) 달성 목표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3번 제작 (웹페이지, 클라우드상의 탄소 줄이기)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하반기 (~12월) 달성 목표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2번, 7번 함께 제작하여 3번과 합침 (AI, GPU 자원에 대한 탄소 줄이기)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개인별 목표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이준원: 세계 모든 IT기업들이 AI기술 발전에 따라 탄소중립을 실현하기 어려워지고있다.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이번 프로젝트를 발판으로 탄소중립 실천에 한발 더 가까이 다가갔으면 좋겠다.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김화영: 모델 성능 향상을 통해 탄소중립 AI 기술을 알리고, 많은 사람이 접할 수 있도록 할 것이다.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오승연: 탄소예측AI 정확도 최대한 높여봄으로써 탄소중립에 기여하고싶다.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c79efc9e8_1_3"/>
          <p:cNvSpPr txBox="1"/>
          <p:nvPr>
            <p:ph type="title"/>
          </p:nvPr>
        </p:nvSpPr>
        <p:spPr>
          <a:xfrm>
            <a:off x="838200" y="0"/>
            <a:ext cx="10515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2400" u="sng"/>
              <a:t>실증적AI프로젝트 금주 활동계획</a:t>
            </a:r>
            <a:endParaRPr/>
          </a:p>
        </p:txBody>
      </p:sp>
      <p:graphicFrame>
        <p:nvGraphicFramePr>
          <p:cNvPr id="361" name="Google Shape;361;g26c79efc9e8_1_3"/>
          <p:cNvGraphicFramePr/>
          <p:nvPr/>
        </p:nvGraphicFramePr>
        <p:xfrm>
          <a:off x="214420" y="838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{12396463-8920-47B7-8ADF-0BA5E9568D8B}</a:tableStyleId>
              </a:tblPr>
              <a:tblGrid>
                <a:gridCol w="1418900"/>
                <a:gridCol w="3448100"/>
                <a:gridCol w="3448100"/>
                <a:gridCol w="3448100"/>
              </a:tblGrid>
              <a:tr h="136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관련 논문 탐색 및 정리 후 공유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깃허브 만들기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223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1. 탄소 측정 네트워크 범위 리서치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2. 네트워크 범위 정립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개발환경 구축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탄소 측정 네트워크 범위 리서치</a:t>
                      </a:r>
                      <a:endParaRPr sz="1600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/>
                        <a:t>streamlit 및 docker 공부</a:t>
                      </a:r>
                      <a:endParaRPr sz="16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개발환경 구축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UI/UX 디자인 논의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ko-KR" sz="1600"/>
                        <a:t>streamlit </a:t>
                      </a:r>
                      <a:r>
                        <a:rPr lang="ko-KR" sz="1600"/>
                        <a:t>및 docker </a:t>
                      </a:r>
                      <a:r>
                        <a:rPr lang="ko-KR" sz="1600"/>
                        <a:t>공부</a:t>
                      </a:r>
                      <a:endParaRPr sz="16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161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웹페이지에서 데이터 수집할 메타데이터 정의하기.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데이터셋 수집.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62" name="Google Shape;362;g26c79efc9e8_1_3"/>
          <p:cNvSpPr txBox="1"/>
          <p:nvPr/>
        </p:nvSpPr>
        <p:spPr>
          <a:xfrm>
            <a:off x="214420" y="455037"/>
            <a:ext cx="854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주제: 클라우드 내 웹사이트의 탄소배출량을 예측하는 기술 개발 (3번)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 txBox="1"/>
          <p:nvPr/>
        </p:nvSpPr>
        <p:spPr>
          <a:xfrm>
            <a:off x="1900032" y="3577300"/>
            <a:ext cx="839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Dept. of AI, Dong-A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이준원 (cpprhtn@naver.com)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김화영 (zerothyme@icloud.com)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오승연 (fltkfltk1004@naver.com)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2438620" y="2199743"/>
            <a:ext cx="73147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1" lang="ko-KR" sz="5400" u="none" cap="small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&amp; Answers</a:t>
            </a:r>
            <a:endParaRPr b="1" i="1" sz="5400" u="none" cap="small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164131" y="3406141"/>
            <a:ext cx="1186373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57d8b659d_0_57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개발의 필요성</a:t>
            </a:r>
            <a:endParaRPr b="0"/>
          </a:p>
        </p:txBody>
      </p:sp>
      <p:sp>
        <p:nvSpPr>
          <p:cNvPr id="118" name="Google Shape;118;g2c57d8b659d_0_57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탄소중립 부문별 전략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g2c57d8b659d_0_57"/>
          <p:cNvGraphicFramePr/>
          <p:nvPr/>
        </p:nvGraphicFramePr>
        <p:xfrm>
          <a:off x="360200" y="13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{9CA59D76-DA30-4F88-99D3-B6FF78982098}</a:tableStyleId>
              </a:tblPr>
              <a:tblGrid>
                <a:gridCol w="1638800"/>
                <a:gridCol w="1638800"/>
                <a:gridCol w="1638800"/>
                <a:gridCol w="1638800"/>
                <a:gridCol w="1638800"/>
                <a:gridCol w="1638800"/>
                <a:gridCol w="1638800"/>
              </a:tblGrid>
              <a:tr h="4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에너지 공급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산업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수송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건물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농축수산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탄소흡수원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이행기반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</a:tr>
              <a:tr h="16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화석연료를 재생에너지와 그린수소로 전환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/>
                        <a:t>태양광과 풍력 등 재생에너지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미래 신기술, 에너지효율 향상, 순환경제 실현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미래 신기술을 개발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청정 에너지원(전기·수소)을 동력으로 하는 수송수단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친환경차의 전면적인 대중화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에너지고효율 제품 사용을 확대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태양광, 지열 등 건물 내 재생에너지 보급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스마트화 촉진과 청정에너지 사용 확대를 통해 친환경 농축수산업 체계를 구축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산림, 갯벌, 습지 등 자연·생태 기반 솔루션 강화로 탄소흡수 능력 강화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공공영역에서 탄소중립이 주류화될 수 있도록 제도적 기반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배출권거래제, 세제 등 탄소가격 신호를 반영한 정책 개선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38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0" name="Google Shape;120;g2c57d8b659d_0_57"/>
          <p:cNvPicPr preferRelativeResize="0"/>
          <p:nvPr/>
        </p:nvPicPr>
        <p:blipFill rotWithShape="1">
          <a:blip r:embed="rId3">
            <a:alphaModFix/>
          </a:blip>
          <a:srcRect b="0" l="24634" r="18087" t="0"/>
          <a:stretch/>
        </p:blipFill>
        <p:spPr>
          <a:xfrm>
            <a:off x="449650" y="3944100"/>
            <a:ext cx="1499151" cy="17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c57d8b659d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3125" y="3773562"/>
            <a:ext cx="130513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c57d8b659d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7938" y="3710826"/>
            <a:ext cx="1417600" cy="22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c57d8b659d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9938" y="4019225"/>
            <a:ext cx="1572117" cy="1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c57d8b659d_0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4675" y="3906227"/>
            <a:ext cx="1417600" cy="182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c57d8b659d_0_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56688" y="3778270"/>
            <a:ext cx="1572100" cy="207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57d8b659d_0_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201" y="3760914"/>
            <a:ext cx="1499149" cy="211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61c7561ab_0_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개발의 필요성</a:t>
            </a:r>
            <a:endParaRPr b="0"/>
          </a:p>
        </p:txBody>
      </p:sp>
      <p:sp>
        <p:nvSpPr>
          <p:cNvPr id="132" name="Google Shape;132;g2c61c7561ab_0_0"/>
          <p:cNvSpPr txBox="1"/>
          <p:nvPr/>
        </p:nvSpPr>
        <p:spPr>
          <a:xfrm>
            <a:off x="65444" y="616201"/>
            <a:ext cx="120021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Cloud, Web, </a:t>
            </a:r>
            <a:r>
              <a:rPr b="1" i="0" lang="ko-KR" sz="2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b="1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에서의 탄소중립?</a:t>
            </a:r>
            <a:endParaRPr b="1" i="0" sz="2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c61c7561ab_0_0"/>
          <p:cNvSpPr txBox="1"/>
          <p:nvPr/>
        </p:nvSpPr>
        <p:spPr>
          <a:xfrm>
            <a:off x="306300" y="4421100"/>
            <a:ext cx="3715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1학기       2학기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fa1803b4_1_0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온라인상의 디지털 분야에서의 탄소중립은 가능한가?</a:t>
            </a:r>
            <a:endParaRPr/>
          </a:p>
        </p:txBody>
      </p:sp>
      <p:pic>
        <p:nvPicPr>
          <p:cNvPr id="140" name="Google Shape;140;g2c5fa1803b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6952"/>
            <a:ext cx="679132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c5fa1803b4_1_0"/>
          <p:cNvSpPr txBox="1"/>
          <p:nvPr/>
        </p:nvSpPr>
        <p:spPr>
          <a:xfrm>
            <a:off x="8250750" y="3407075"/>
            <a:ext cx="30000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highlight>
                  <a:srgbClr val="FCFBF5"/>
                </a:highlight>
                <a:latin typeface="Arial"/>
                <a:ea typeface="Arial"/>
                <a:cs typeface="Arial"/>
                <a:sym typeface="Arial"/>
              </a:rPr>
              <a:t>웹사이트 지속 가능성 </a:t>
            </a:r>
            <a:endParaRPr b="1" i="0" sz="2000" u="none" cap="none" strike="noStrike">
              <a:solidFill>
                <a:schemeClr val="dk1"/>
              </a:solidFill>
              <a:highlight>
                <a:srgbClr val="FCFB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highlight>
                  <a:srgbClr val="FCFBF5"/>
                </a:highlight>
                <a:latin typeface="Arial"/>
                <a:ea typeface="Arial"/>
                <a:cs typeface="Arial"/>
                <a:sym typeface="Arial"/>
              </a:rPr>
              <a:t>등급 정량화</a:t>
            </a:r>
            <a:endParaRPr b="1" i="0" sz="2000" u="none" cap="none" strike="noStrike">
              <a:solidFill>
                <a:schemeClr val="dk1"/>
              </a:solidFill>
              <a:highlight>
                <a:srgbClr val="FCFB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c5fa1803b4_1_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개발의 필요성</a:t>
            </a:r>
            <a:endParaRPr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5fa1803b4_2_0"/>
          <p:cNvSpPr txBox="1"/>
          <p:nvPr>
            <p:ph idx="1" type="body"/>
          </p:nvPr>
        </p:nvSpPr>
        <p:spPr>
          <a:xfrm>
            <a:off x="206263" y="685252"/>
            <a:ext cx="11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출처: 정보검색-한정규 교수님</a:t>
            </a:r>
            <a:endParaRPr/>
          </a:p>
        </p:txBody>
      </p:sp>
      <p:pic>
        <p:nvPicPr>
          <p:cNvPr id="149" name="Google Shape;149;g2c5fa1803b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488" y="993327"/>
            <a:ext cx="9819016" cy="54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c5fa1803b4_2_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개발의 필요성</a:t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5fa1803b4_2_4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2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목표</a:t>
            </a:r>
            <a:endParaRPr b="0"/>
          </a:p>
        </p:txBody>
      </p:sp>
      <p:sp>
        <p:nvSpPr>
          <p:cNvPr id="156" name="Google Shape;156;g2c5fa1803b4_2_46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웹페이지 검색시 탄소등급 보여주기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2c5fa1803b4_2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75" y="2614325"/>
            <a:ext cx="5128273" cy="34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c5fa1803b4_2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9448" y="2809226"/>
            <a:ext cx="5970300" cy="305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5fa1803b4_2_53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2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개발 목표</a:t>
            </a:r>
            <a:endParaRPr b="0"/>
          </a:p>
        </p:txBody>
      </p:sp>
      <p:sp>
        <p:nvSpPr>
          <p:cNvPr id="164" name="Google Shape;164;g2c5fa1803b4_2_53"/>
          <p:cNvSpPr txBox="1"/>
          <p:nvPr/>
        </p:nvSpPr>
        <p:spPr>
          <a:xfrm>
            <a:off x="65444" y="6162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탄소를 줄일 수 있는 방법 제시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c5fa1803b4_2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250" y="1858738"/>
            <a:ext cx="5622052" cy="53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5fa1803b4_2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50" y="1902750"/>
            <a:ext cx="5622050" cy="41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knuser</dc:creator>
</cp:coreProperties>
</file>